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7A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howGuides="1">
      <p:cViewPr>
        <p:scale>
          <a:sx n="118" d="100"/>
          <a:sy n="118" d="100"/>
        </p:scale>
        <p:origin x="-280" y="264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9BF6E-AE24-41ED-B609-E5D4488A9932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8AC474-8368-45E0-A305-75D2DCE10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063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AC474-8368-45E0-A305-75D2DCE1045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85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336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383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943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952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561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892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724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7497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67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376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525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CE89C2-A9E8-4DE2-8399-9236BF7ECE9F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5C79D-A4B2-44DC-8B8C-97524E90C3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333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组合 90">
            <a:extLst>
              <a:ext uri="{FF2B5EF4-FFF2-40B4-BE49-F238E27FC236}">
                <a16:creationId xmlns:a16="http://schemas.microsoft.com/office/drawing/2014/main" id="{C84F8A50-771C-7949-B7DD-BA3F292D246C}"/>
              </a:ext>
            </a:extLst>
          </p:cNvPr>
          <p:cNvGrpSpPr/>
          <p:nvPr/>
        </p:nvGrpSpPr>
        <p:grpSpPr>
          <a:xfrm>
            <a:off x="681054" y="637848"/>
            <a:ext cx="10536167" cy="5921616"/>
            <a:chOff x="681054" y="637848"/>
            <a:chExt cx="10536167" cy="5921616"/>
          </a:xfrm>
        </p:grpSpPr>
        <p:pic>
          <p:nvPicPr>
            <p:cNvPr id="79" name="图片 78" descr="图片包含 屏幕截图&#10;&#10;描述已自动生成">
              <a:extLst>
                <a:ext uri="{FF2B5EF4-FFF2-40B4-BE49-F238E27FC236}">
                  <a16:creationId xmlns:a16="http://schemas.microsoft.com/office/drawing/2014/main" id="{90208CB1-5C60-6742-84EE-D3F86692F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04447" y="4805795"/>
              <a:ext cx="2164432" cy="1623325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1054" y="643756"/>
              <a:ext cx="2267968" cy="1547204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54085" y="643756"/>
              <a:ext cx="2392694" cy="1547204"/>
            </a:xfrm>
            <a:prstGeom prst="rect">
              <a:avLst/>
            </a:prstGeom>
          </p:spPr>
        </p:pic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4F29F82C-6568-DF4A-A45F-AA78961DA649}"/>
                </a:ext>
              </a:extLst>
            </p:cNvPr>
            <p:cNvSpPr/>
            <p:nvPr/>
          </p:nvSpPr>
          <p:spPr>
            <a:xfrm>
              <a:off x="8474020" y="4843856"/>
              <a:ext cx="2743201" cy="154720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8474020" y="637848"/>
              <a:ext cx="2743201" cy="1547204"/>
              <a:chOff x="1422397" y="1656056"/>
              <a:chExt cx="8783238" cy="4501553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1422397" y="1656056"/>
                <a:ext cx="8783238" cy="450155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8" name="图片 7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31175" y="2658932"/>
                <a:ext cx="3169010" cy="3312846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78475" y="1828800"/>
                <a:ext cx="2872960" cy="924992"/>
              </a:xfrm>
              <a:prstGeom prst="rect">
                <a:avLst/>
              </a:prstGeom>
            </p:spPr>
          </p:pic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91379" y="2530384"/>
                <a:ext cx="260056" cy="506776"/>
              </a:xfrm>
              <a:prstGeom prst="rect">
                <a:avLst/>
              </a:prstGeom>
            </p:spPr>
          </p:pic>
        </p:grpSp>
        <p:cxnSp>
          <p:nvCxnSpPr>
            <p:cNvPr id="12" name="直接箭头连接符 11"/>
            <p:cNvCxnSpPr>
              <a:stCxn id="4" idx="3"/>
              <a:endCxn id="5" idx="1"/>
            </p:cNvCxnSpPr>
            <p:nvPr/>
          </p:nvCxnSpPr>
          <p:spPr>
            <a:xfrm>
              <a:off x="2949022" y="1417358"/>
              <a:ext cx="16050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" name="直接箭头连接符 13"/>
            <p:cNvCxnSpPr>
              <a:stCxn id="5" idx="3"/>
              <a:endCxn id="7" idx="1"/>
            </p:cNvCxnSpPr>
            <p:nvPr/>
          </p:nvCxnSpPr>
          <p:spPr>
            <a:xfrm flipV="1">
              <a:off x="6946779" y="1411450"/>
              <a:ext cx="1527241" cy="59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5" name="矩形 14"/>
            <p:cNvSpPr/>
            <p:nvPr/>
          </p:nvSpPr>
          <p:spPr>
            <a:xfrm>
              <a:off x="3163204" y="862091"/>
              <a:ext cx="1113507" cy="457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空区扫描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7031868" y="856183"/>
              <a:ext cx="1357064" cy="457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示意可视化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2211563" y="1891960"/>
              <a:ext cx="928284" cy="457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采矿场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5934395" y="1889007"/>
              <a:ext cx="1097473" cy="457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矿山模型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9741327" y="1889007"/>
              <a:ext cx="1377838" cy="457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充填可视化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4216367" y="3416867"/>
              <a:ext cx="3333003" cy="73919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膏体智能制备、输送、充填</a:t>
              </a:r>
            </a:p>
          </p:txBody>
        </p:sp>
        <p:sp>
          <p:nvSpPr>
            <p:cNvPr id="22" name="下箭头 21"/>
            <p:cNvSpPr/>
            <p:nvPr/>
          </p:nvSpPr>
          <p:spPr>
            <a:xfrm>
              <a:off x="5348372" y="2404771"/>
              <a:ext cx="155643" cy="97287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上箭头 23"/>
            <p:cNvSpPr/>
            <p:nvPr/>
          </p:nvSpPr>
          <p:spPr>
            <a:xfrm>
              <a:off x="6113444" y="2395099"/>
              <a:ext cx="142672" cy="972876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828214" y="2425002"/>
              <a:ext cx="430887" cy="91307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点云数据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6326936" y="2445644"/>
              <a:ext cx="430887" cy="91307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充填强度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946779" y="2441951"/>
              <a:ext cx="430887" cy="707886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充填量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650101" y="2454905"/>
              <a:ext cx="430887" cy="91307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充填时间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011169" y="834469"/>
              <a:ext cx="1107996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充填总量：</a:t>
              </a:r>
              <a:r>
                <a:rPr lang="en-US" altLang="zh-CN" sz="8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xxxxxxxx</a:t>
              </a:r>
              <a:endPara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完成情况：</a:t>
              </a:r>
              <a:r>
                <a:rPr lang="en-US" altLang="zh-CN" sz="8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xxxxxxxx</a:t>
              </a:r>
              <a:endPara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液面高度：</a:t>
              </a:r>
              <a:r>
                <a:rPr lang="en-US" altLang="zh-CN" sz="8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xxxxxxxx</a:t>
              </a:r>
              <a:endPara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预计时间：</a:t>
              </a:r>
              <a:r>
                <a:rPr lang="en-US" altLang="zh-CN" sz="8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xxxxxxxx</a:t>
              </a:r>
              <a:endPara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圆角矩形 2">
              <a:extLst>
                <a:ext uri="{FF2B5EF4-FFF2-40B4-BE49-F238E27FC236}">
                  <a16:creationId xmlns:a16="http://schemas.microsoft.com/office/drawing/2014/main" id="{13CEEE1E-7780-044A-B898-FA37585747DB}"/>
                </a:ext>
              </a:extLst>
            </p:cNvPr>
            <p:cNvSpPr/>
            <p:nvPr/>
          </p:nvSpPr>
          <p:spPr>
            <a:xfrm>
              <a:off x="1033563" y="3416864"/>
              <a:ext cx="2129641" cy="73919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美卓自控系统</a:t>
              </a:r>
            </a:p>
          </p:txBody>
        </p: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01147503-A752-4643-BC7D-CA64A9B82D76}"/>
                </a:ext>
              </a:extLst>
            </p:cNvPr>
            <p:cNvCxnSpPr>
              <a:cxnSpLocks/>
              <a:stCxn id="3" idx="3"/>
              <a:endCxn id="21" idx="1"/>
            </p:cNvCxnSpPr>
            <p:nvPr/>
          </p:nvCxnSpPr>
          <p:spPr>
            <a:xfrm>
              <a:off x="3163204" y="3786460"/>
              <a:ext cx="1053163" cy="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50C6A91F-839A-1548-91DA-7B67D6F919A2}"/>
                </a:ext>
              </a:extLst>
            </p:cNvPr>
            <p:cNvSpPr txBox="1"/>
            <p:nvPr/>
          </p:nvSpPr>
          <p:spPr>
            <a:xfrm>
              <a:off x="3399391" y="3458904"/>
              <a:ext cx="6411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/>
                <a:t>工控协议</a:t>
              </a: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5A694119-B6D6-F746-A0E2-C777C3E95034}"/>
                </a:ext>
              </a:extLst>
            </p:cNvPr>
            <p:cNvSpPr/>
            <p:nvPr/>
          </p:nvSpPr>
          <p:spPr>
            <a:xfrm>
              <a:off x="4510198" y="4851105"/>
              <a:ext cx="2743201" cy="154720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60455A-287F-9545-96A6-3BF31E420DB3}"/>
                </a:ext>
              </a:extLst>
            </p:cNvPr>
            <p:cNvSpPr/>
            <p:nvPr/>
          </p:nvSpPr>
          <p:spPr>
            <a:xfrm>
              <a:off x="5079875" y="6102264"/>
              <a:ext cx="1786759" cy="457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井下管道可视化</a:t>
              </a:r>
            </a:p>
          </p:txBody>
        </p:sp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BB778168-DCC3-CD4F-B5DC-15E54C6E9C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0700" b="24804"/>
            <a:stretch/>
          </p:blipFill>
          <p:spPr>
            <a:xfrm>
              <a:off x="4598665" y="4984377"/>
              <a:ext cx="2629869" cy="1052519"/>
            </a:xfrm>
            <a:prstGeom prst="rect">
              <a:avLst/>
            </a:prstGeom>
          </p:spPr>
        </p:pic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2368AF87-5D55-094E-8C04-9FBE841DA27F}"/>
                </a:ext>
              </a:extLst>
            </p:cNvPr>
            <p:cNvSpPr/>
            <p:nvPr/>
          </p:nvSpPr>
          <p:spPr>
            <a:xfrm>
              <a:off x="8553416" y="2695042"/>
              <a:ext cx="2565749" cy="168463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C58A8DF9-6B87-CA4E-95ED-1B73F4DF1F53}"/>
                </a:ext>
              </a:extLst>
            </p:cNvPr>
            <p:cNvSpPr/>
            <p:nvPr/>
          </p:nvSpPr>
          <p:spPr>
            <a:xfrm>
              <a:off x="8852319" y="4152549"/>
              <a:ext cx="1945470" cy="40749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工业智能控制</a:t>
              </a:r>
            </a:p>
          </p:txBody>
        </p:sp>
        <p:pic>
          <p:nvPicPr>
            <p:cNvPr id="53" name="图片 52">
              <a:extLst>
                <a:ext uri="{FF2B5EF4-FFF2-40B4-BE49-F238E27FC236}">
                  <a16:creationId xmlns:a16="http://schemas.microsoft.com/office/drawing/2014/main" id="{B4363230-037D-D644-8027-2E45C8B04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735909" y="2741482"/>
              <a:ext cx="2168343" cy="1474324"/>
            </a:xfrm>
            <a:prstGeom prst="rect">
              <a:avLst/>
            </a:prstGeom>
          </p:spPr>
        </p:pic>
        <p:cxnSp>
          <p:nvCxnSpPr>
            <p:cNvPr id="58" name="直线箭头连接符 57">
              <a:extLst>
                <a:ext uri="{FF2B5EF4-FFF2-40B4-BE49-F238E27FC236}">
                  <a16:creationId xmlns:a16="http://schemas.microsoft.com/office/drawing/2014/main" id="{3AF0E617-0F13-1446-8D3D-7750C88686DE}"/>
                </a:ext>
              </a:extLst>
            </p:cNvPr>
            <p:cNvCxnSpPr>
              <a:cxnSpLocks/>
            </p:cNvCxnSpPr>
            <p:nvPr/>
          </p:nvCxnSpPr>
          <p:spPr>
            <a:xfrm>
              <a:off x="7549370" y="3782069"/>
              <a:ext cx="962425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B5F2F236-382D-1942-9FE5-74B9E0608CE8}"/>
                </a:ext>
              </a:extLst>
            </p:cNvPr>
            <p:cNvSpPr txBox="1"/>
            <p:nvPr/>
          </p:nvSpPr>
          <p:spPr>
            <a:xfrm>
              <a:off x="7731863" y="3448018"/>
              <a:ext cx="6411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/>
                <a:t>人工智能</a:t>
              </a:r>
            </a:p>
          </p:txBody>
        </p:sp>
        <p:cxnSp>
          <p:nvCxnSpPr>
            <p:cNvPr id="61" name="直线箭头连接符 60">
              <a:extLst>
                <a:ext uri="{FF2B5EF4-FFF2-40B4-BE49-F238E27FC236}">
                  <a16:creationId xmlns:a16="http://schemas.microsoft.com/office/drawing/2014/main" id="{02682020-EB47-F940-B031-EA44DF1B7885}"/>
                </a:ext>
              </a:extLst>
            </p:cNvPr>
            <p:cNvCxnSpPr>
              <a:cxnSpLocks/>
              <a:stCxn id="21" idx="2"/>
              <a:endCxn id="37" idx="0"/>
            </p:cNvCxnSpPr>
            <p:nvPr/>
          </p:nvCxnSpPr>
          <p:spPr>
            <a:xfrm flipH="1">
              <a:off x="5881799" y="4156059"/>
              <a:ext cx="1070" cy="69504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09229BF9-338A-3F4C-BC98-34D6C9EFB238}"/>
                </a:ext>
              </a:extLst>
            </p:cNvPr>
            <p:cNvSpPr txBox="1"/>
            <p:nvPr/>
          </p:nvSpPr>
          <p:spPr>
            <a:xfrm>
              <a:off x="5572165" y="4197525"/>
              <a:ext cx="6411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/>
                <a:t>三维渲染</a:t>
              </a:r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F6A94591-FFE5-5748-B15E-1A3C28394597}"/>
                </a:ext>
              </a:extLst>
            </p:cNvPr>
            <p:cNvSpPr/>
            <p:nvPr/>
          </p:nvSpPr>
          <p:spPr>
            <a:xfrm>
              <a:off x="712585" y="4843856"/>
              <a:ext cx="2743201" cy="154720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0" name="图片 79">
              <a:extLst>
                <a:ext uri="{FF2B5EF4-FFF2-40B4-BE49-F238E27FC236}">
                  <a16:creationId xmlns:a16="http://schemas.microsoft.com/office/drawing/2014/main" id="{B84ABC99-0EBB-9B4F-9ECB-9951103F1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54950" y="4937847"/>
              <a:ext cx="2474965" cy="1325575"/>
            </a:xfrm>
            <a:prstGeom prst="rect">
              <a:avLst/>
            </a:prstGeom>
          </p:spPr>
        </p:pic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3A69A474-9D89-134B-987B-17420FF00A7C}"/>
                </a:ext>
              </a:extLst>
            </p:cNvPr>
            <p:cNvSpPr/>
            <p:nvPr/>
          </p:nvSpPr>
          <p:spPr>
            <a:xfrm>
              <a:off x="1282262" y="6095015"/>
              <a:ext cx="1786759" cy="457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数据管理</a:t>
              </a: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D5919523-5D9F-724D-A258-9C99DFD6D2AD}"/>
                </a:ext>
              </a:extLst>
            </p:cNvPr>
            <p:cNvSpPr/>
            <p:nvPr/>
          </p:nvSpPr>
          <p:spPr>
            <a:xfrm>
              <a:off x="9043697" y="6095015"/>
              <a:ext cx="1786759" cy="457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图形展示</a:t>
              </a:r>
            </a:p>
          </p:txBody>
        </p:sp>
        <p:cxnSp>
          <p:nvCxnSpPr>
            <p:cNvPr id="84" name="直线箭头连接符 83">
              <a:extLst>
                <a:ext uri="{FF2B5EF4-FFF2-40B4-BE49-F238E27FC236}">
                  <a16:creationId xmlns:a16="http://schemas.microsoft.com/office/drawing/2014/main" id="{9CEE7176-2D6B-5741-A1D6-FAF4A61726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55786" y="4204951"/>
              <a:ext cx="852959" cy="63890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线箭头连接符 87">
              <a:extLst>
                <a:ext uri="{FF2B5EF4-FFF2-40B4-BE49-F238E27FC236}">
                  <a16:creationId xmlns:a16="http://schemas.microsoft.com/office/drawing/2014/main" id="{6CA969FE-47E3-0447-948E-EE8CD06DB2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455923" y="4156056"/>
              <a:ext cx="966426" cy="695049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74257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797668" y="914400"/>
            <a:ext cx="8946982" cy="3570051"/>
            <a:chOff x="797668" y="914400"/>
            <a:chExt cx="8946982" cy="357005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69590" y="1881796"/>
              <a:ext cx="2392694" cy="1547204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7668" y="1986368"/>
              <a:ext cx="2469602" cy="1338059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2032469" y="3200400"/>
              <a:ext cx="1420238" cy="457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采场点云图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8064225" y="3200400"/>
              <a:ext cx="1680425" cy="457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矿山分析模型</a:t>
              </a:r>
            </a:p>
          </p:txBody>
        </p:sp>
        <p:sp>
          <p:nvSpPr>
            <p:cNvPr id="9" name="上弧形箭头 8"/>
            <p:cNvSpPr/>
            <p:nvPr/>
          </p:nvSpPr>
          <p:spPr>
            <a:xfrm>
              <a:off x="2918298" y="914400"/>
              <a:ext cx="2519464" cy="622570"/>
            </a:xfrm>
            <a:prstGeom prst="curvedDown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178030" y="1704210"/>
              <a:ext cx="1997040" cy="56431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矿山体积计算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4178030" y="2373239"/>
              <a:ext cx="1997040" cy="56431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矿山深度计算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4178030" y="3093285"/>
              <a:ext cx="1997040" cy="56431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灰沙比分层计算</a:t>
              </a:r>
            </a:p>
          </p:txBody>
        </p:sp>
        <p:sp>
          <p:nvSpPr>
            <p:cNvPr id="13" name="下弧形箭头 12"/>
            <p:cNvSpPr/>
            <p:nvPr/>
          </p:nvSpPr>
          <p:spPr>
            <a:xfrm>
              <a:off x="5311303" y="3920247"/>
              <a:ext cx="2636196" cy="564204"/>
            </a:xfrm>
            <a:prstGeom prst="curvedUp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5018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>
            <a:off x="1820840" y="1780161"/>
            <a:ext cx="7285077" cy="4216028"/>
            <a:chOff x="1820840" y="1780161"/>
            <a:chExt cx="7285077" cy="4216028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2077739" y="3871911"/>
              <a:ext cx="6433961" cy="1691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" name="文本框 3"/>
            <p:cNvSpPr txBox="1"/>
            <p:nvPr/>
          </p:nvSpPr>
          <p:spPr>
            <a:xfrm>
              <a:off x="1820840" y="1875095"/>
              <a:ext cx="7198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地上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20840" y="5626856"/>
              <a:ext cx="7664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地下</a:t>
              </a: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28609" y="2145696"/>
              <a:ext cx="2825253" cy="1727906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4859040" y="2090869"/>
              <a:ext cx="964390" cy="4699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采矿场</a:t>
              </a: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3646124" y="4012669"/>
              <a:ext cx="3888080" cy="1983520"/>
            </a:xfrm>
            <a:custGeom>
              <a:avLst/>
              <a:gdLst>
                <a:gd name="connsiteX0" fmla="*/ 1012195 w 2603967"/>
                <a:gd name="connsiteY0" fmla="*/ 145914 h 1663429"/>
                <a:gd name="connsiteX1" fmla="*/ 1060833 w 2603967"/>
                <a:gd name="connsiteY1" fmla="*/ 116731 h 1663429"/>
                <a:gd name="connsiteX2" fmla="*/ 1090016 w 2603967"/>
                <a:gd name="connsiteY2" fmla="*/ 97276 h 1663429"/>
                <a:gd name="connsiteX3" fmla="*/ 1148382 w 2603967"/>
                <a:gd name="connsiteY3" fmla="*/ 77821 h 1663429"/>
                <a:gd name="connsiteX4" fmla="*/ 1294297 w 2603967"/>
                <a:gd name="connsiteY4" fmla="*/ 48638 h 1663429"/>
                <a:gd name="connsiteX5" fmla="*/ 1411029 w 2603967"/>
                <a:gd name="connsiteY5" fmla="*/ 58366 h 1663429"/>
                <a:gd name="connsiteX6" fmla="*/ 1488850 w 2603967"/>
                <a:gd name="connsiteY6" fmla="*/ 77821 h 1663429"/>
                <a:gd name="connsiteX7" fmla="*/ 1518033 w 2603967"/>
                <a:gd name="connsiteY7" fmla="*/ 97276 h 1663429"/>
                <a:gd name="connsiteX8" fmla="*/ 1566671 w 2603967"/>
                <a:gd name="connsiteY8" fmla="*/ 116731 h 1663429"/>
                <a:gd name="connsiteX9" fmla="*/ 1586127 w 2603967"/>
                <a:gd name="connsiteY9" fmla="*/ 136187 h 1663429"/>
                <a:gd name="connsiteX10" fmla="*/ 1615310 w 2603967"/>
                <a:gd name="connsiteY10" fmla="*/ 155642 h 1663429"/>
                <a:gd name="connsiteX11" fmla="*/ 1663948 w 2603967"/>
                <a:gd name="connsiteY11" fmla="*/ 204280 h 1663429"/>
                <a:gd name="connsiteX12" fmla="*/ 1683403 w 2603967"/>
                <a:gd name="connsiteY12" fmla="*/ 233463 h 1663429"/>
                <a:gd name="connsiteX13" fmla="*/ 1732042 w 2603967"/>
                <a:gd name="connsiteY13" fmla="*/ 272374 h 1663429"/>
                <a:gd name="connsiteX14" fmla="*/ 1819591 w 2603967"/>
                <a:gd name="connsiteY14" fmla="*/ 291829 h 1663429"/>
                <a:gd name="connsiteX15" fmla="*/ 1858501 w 2603967"/>
                <a:gd name="connsiteY15" fmla="*/ 301557 h 1663429"/>
                <a:gd name="connsiteX16" fmla="*/ 2043327 w 2603967"/>
                <a:gd name="connsiteY16" fmla="*/ 311285 h 1663429"/>
                <a:gd name="connsiteX17" fmla="*/ 2101693 w 2603967"/>
                <a:gd name="connsiteY17" fmla="*/ 321012 h 1663429"/>
                <a:gd name="connsiteX18" fmla="*/ 2130876 w 2603967"/>
                <a:gd name="connsiteY18" fmla="*/ 330740 h 1663429"/>
                <a:gd name="connsiteX19" fmla="*/ 2169786 w 2603967"/>
                <a:gd name="connsiteY19" fmla="*/ 340468 h 1663429"/>
                <a:gd name="connsiteX20" fmla="*/ 2179514 w 2603967"/>
                <a:gd name="connsiteY20" fmla="*/ 418289 h 1663429"/>
                <a:gd name="connsiteX21" fmla="*/ 2189242 w 2603967"/>
                <a:gd name="connsiteY21" fmla="*/ 447472 h 1663429"/>
                <a:gd name="connsiteX22" fmla="*/ 2198969 w 2603967"/>
                <a:gd name="connsiteY22" fmla="*/ 515566 h 1663429"/>
                <a:gd name="connsiteX23" fmla="*/ 2218425 w 2603967"/>
                <a:gd name="connsiteY23" fmla="*/ 573931 h 1663429"/>
                <a:gd name="connsiteX24" fmla="*/ 2247608 w 2603967"/>
                <a:gd name="connsiteY24" fmla="*/ 710119 h 1663429"/>
                <a:gd name="connsiteX25" fmla="*/ 2276791 w 2603967"/>
                <a:gd name="connsiteY25" fmla="*/ 719846 h 1663429"/>
                <a:gd name="connsiteX26" fmla="*/ 2305974 w 2603967"/>
                <a:gd name="connsiteY26" fmla="*/ 739302 h 1663429"/>
                <a:gd name="connsiteX27" fmla="*/ 2393522 w 2603967"/>
                <a:gd name="connsiteY27" fmla="*/ 778212 h 1663429"/>
                <a:gd name="connsiteX28" fmla="*/ 2481071 w 2603967"/>
                <a:gd name="connsiteY28" fmla="*/ 826851 h 1663429"/>
                <a:gd name="connsiteX29" fmla="*/ 2568620 w 2603967"/>
                <a:gd name="connsiteY29" fmla="*/ 933855 h 1663429"/>
                <a:gd name="connsiteX30" fmla="*/ 2588076 w 2603967"/>
                <a:gd name="connsiteY30" fmla="*/ 963038 h 1663429"/>
                <a:gd name="connsiteX31" fmla="*/ 2588076 w 2603967"/>
                <a:gd name="connsiteY31" fmla="*/ 1128408 h 1663429"/>
                <a:gd name="connsiteX32" fmla="*/ 2568620 w 2603967"/>
                <a:gd name="connsiteY32" fmla="*/ 1157591 h 1663429"/>
                <a:gd name="connsiteX33" fmla="*/ 2490799 w 2603967"/>
                <a:gd name="connsiteY33" fmla="*/ 1186774 h 1663429"/>
                <a:gd name="connsiteX34" fmla="*/ 2374067 w 2603967"/>
                <a:gd name="connsiteY34" fmla="*/ 1225685 h 1663429"/>
                <a:gd name="connsiteX35" fmla="*/ 2344884 w 2603967"/>
                <a:gd name="connsiteY35" fmla="*/ 1235412 h 1663429"/>
                <a:gd name="connsiteX36" fmla="*/ 2276791 w 2603967"/>
                <a:gd name="connsiteY36" fmla="*/ 1245140 h 1663429"/>
                <a:gd name="connsiteX37" fmla="*/ 2247608 w 2603967"/>
                <a:gd name="connsiteY37" fmla="*/ 1254868 h 1663429"/>
                <a:gd name="connsiteX38" fmla="*/ 2053054 w 2603967"/>
                <a:gd name="connsiteY38" fmla="*/ 1274323 h 1663429"/>
                <a:gd name="connsiteX39" fmla="*/ 1984961 w 2603967"/>
                <a:gd name="connsiteY39" fmla="*/ 1303506 h 1663429"/>
                <a:gd name="connsiteX40" fmla="*/ 1946050 w 2603967"/>
                <a:gd name="connsiteY40" fmla="*/ 1361872 h 1663429"/>
                <a:gd name="connsiteX41" fmla="*/ 1926595 w 2603967"/>
                <a:gd name="connsiteY41" fmla="*/ 1391055 h 1663429"/>
                <a:gd name="connsiteX42" fmla="*/ 1907139 w 2603967"/>
                <a:gd name="connsiteY42" fmla="*/ 1420238 h 1663429"/>
                <a:gd name="connsiteX43" fmla="*/ 1877957 w 2603967"/>
                <a:gd name="connsiteY43" fmla="*/ 1478604 h 1663429"/>
                <a:gd name="connsiteX44" fmla="*/ 1848774 w 2603967"/>
                <a:gd name="connsiteY44" fmla="*/ 1498059 h 1663429"/>
                <a:gd name="connsiteX45" fmla="*/ 1790408 w 2603967"/>
                <a:gd name="connsiteY45" fmla="*/ 1566153 h 1663429"/>
                <a:gd name="connsiteX46" fmla="*/ 1732042 w 2603967"/>
                <a:gd name="connsiteY46" fmla="*/ 1595336 h 1663429"/>
                <a:gd name="connsiteX47" fmla="*/ 1683403 w 2603967"/>
                <a:gd name="connsiteY47" fmla="*/ 1624519 h 1663429"/>
                <a:gd name="connsiteX48" fmla="*/ 1625037 w 2603967"/>
                <a:gd name="connsiteY48" fmla="*/ 1634246 h 1663429"/>
                <a:gd name="connsiteX49" fmla="*/ 1537488 w 2603967"/>
                <a:gd name="connsiteY49" fmla="*/ 1663429 h 1663429"/>
                <a:gd name="connsiteX50" fmla="*/ 1060833 w 2603967"/>
                <a:gd name="connsiteY50" fmla="*/ 1653702 h 1663429"/>
                <a:gd name="connsiteX51" fmla="*/ 963557 w 2603967"/>
                <a:gd name="connsiteY51" fmla="*/ 1614791 h 1663429"/>
                <a:gd name="connsiteX52" fmla="*/ 885735 w 2603967"/>
                <a:gd name="connsiteY52" fmla="*/ 1585608 h 1663429"/>
                <a:gd name="connsiteX53" fmla="*/ 827369 w 2603967"/>
                <a:gd name="connsiteY53" fmla="*/ 1527242 h 1663429"/>
                <a:gd name="connsiteX54" fmla="*/ 769003 w 2603967"/>
                <a:gd name="connsiteY54" fmla="*/ 1429966 h 1663429"/>
                <a:gd name="connsiteX55" fmla="*/ 739820 w 2603967"/>
                <a:gd name="connsiteY55" fmla="*/ 1322961 h 1663429"/>
                <a:gd name="connsiteX56" fmla="*/ 477174 w 2603967"/>
                <a:gd name="connsiteY56" fmla="*/ 1322961 h 1663429"/>
                <a:gd name="connsiteX57" fmla="*/ 418808 w 2603967"/>
                <a:gd name="connsiteY57" fmla="*/ 1284051 h 1663429"/>
                <a:gd name="connsiteX58" fmla="*/ 379897 w 2603967"/>
                <a:gd name="connsiteY58" fmla="*/ 1274323 h 1663429"/>
                <a:gd name="connsiteX59" fmla="*/ 340986 w 2603967"/>
                <a:gd name="connsiteY59" fmla="*/ 1245140 h 1663429"/>
                <a:gd name="connsiteX60" fmla="*/ 311803 w 2603967"/>
                <a:gd name="connsiteY60" fmla="*/ 1225685 h 1663429"/>
                <a:gd name="connsiteX61" fmla="*/ 253437 w 2603967"/>
                <a:gd name="connsiteY61" fmla="*/ 1177046 h 1663429"/>
                <a:gd name="connsiteX62" fmla="*/ 214527 w 2603967"/>
                <a:gd name="connsiteY62" fmla="*/ 1147863 h 1663429"/>
                <a:gd name="connsiteX63" fmla="*/ 126978 w 2603967"/>
                <a:gd name="connsiteY63" fmla="*/ 1128408 h 1663429"/>
                <a:gd name="connsiteX64" fmla="*/ 88067 w 2603967"/>
                <a:gd name="connsiteY64" fmla="*/ 1099225 h 1663429"/>
                <a:gd name="connsiteX65" fmla="*/ 68612 w 2603967"/>
                <a:gd name="connsiteY65" fmla="*/ 1070042 h 1663429"/>
                <a:gd name="connsiteX66" fmla="*/ 39429 w 2603967"/>
                <a:gd name="connsiteY66" fmla="*/ 1040859 h 1663429"/>
                <a:gd name="connsiteX67" fmla="*/ 19974 w 2603967"/>
                <a:gd name="connsiteY67" fmla="*/ 992221 h 1663429"/>
                <a:gd name="connsiteX68" fmla="*/ 518 w 2603967"/>
                <a:gd name="connsiteY68" fmla="*/ 963038 h 1663429"/>
                <a:gd name="connsiteX69" fmla="*/ 10246 w 2603967"/>
                <a:gd name="connsiteY69" fmla="*/ 846306 h 1663429"/>
                <a:gd name="connsiteX70" fmla="*/ 19974 w 2603967"/>
                <a:gd name="connsiteY70" fmla="*/ 797668 h 1663429"/>
                <a:gd name="connsiteX71" fmla="*/ 68612 w 2603967"/>
                <a:gd name="connsiteY71" fmla="*/ 768485 h 1663429"/>
                <a:gd name="connsiteX72" fmla="*/ 107522 w 2603967"/>
                <a:gd name="connsiteY72" fmla="*/ 661480 h 1663429"/>
                <a:gd name="connsiteX73" fmla="*/ 117250 w 2603967"/>
                <a:gd name="connsiteY73" fmla="*/ 632297 h 1663429"/>
                <a:gd name="connsiteX74" fmla="*/ 146433 w 2603967"/>
                <a:gd name="connsiteY74" fmla="*/ 554476 h 1663429"/>
                <a:gd name="connsiteX75" fmla="*/ 136705 w 2603967"/>
                <a:gd name="connsiteY75" fmla="*/ 389106 h 1663429"/>
                <a:gd name="connsiteX76" fmla="*/ 117250 w 2603967"/>
                <a:gd name="connsiteY76" fmla="*/ 340468 h 1663429"/>
                <a:gd name="connsiteX77" fmla="*/ 88067 w 2603967"/>
                <a:gd name="connsiteY77" fmla="*/ 243191 h 1663429"/>
                <a:gd name="connsiteX78" fmla="*/ 97795 w 2603967"/>
                <a:gd name="connsiteY78" fmla="*/ 165370 h 1663429"/>
                <a:gd name="connsiteX79" fmla="*/ 146433 w 2603967"/>
                <a:gd name="connsiteY79" fmla="*/ 126459 h 1663429"/>
                <a:gd name="connsiteX80" fmla="*/ 204799 w 2603967"/>
                <a:gd name="connsiteY80" fmla="*/ 107004 h 1663429"/>
                <a:gd name="connsiteX81" fmla="*/ 272893 w 2603967"/>
                <a:gd name="connsiteY81" fmla="*/ 87549 h 1663429"/>
                <a:gd name="connsiteX82" fmla="*/ 418808 w 2603967"/>
                <a:gd name="connsiteY82" fmla="*/ 107004 h 1663429"/>
                <a:gd name="connsiteX83" fmla="*/ 457718 w 2603967"/>
                <a:gd name="connsiteY83" fmla="*/ 126459 h 1663429"/>
                <a:gd name="connsiteX84" fmla="*/ 486901 w 2603967"/>
                <a:gd name="connsiteY84" fmla="*/ 136187 h 1663429"/>
                <a:gd name="connsiteX85" fmla="*/ 632816 w 2603967"/>
                <a:gd name="connsiteY85" fmla="*/ 126459 h 1663429"/>
                <a:gd name="connsiteX86" fmla="*/ 691182 w 2603967"/>
                <a:gd name="connsiteY86" fmla="*/ 87549 h 1663429"/>
                <a:gd name="connsiteX87" fmla="*/ 720365 w 2603967"/>
                <a:gd name="connsiteY87" fmla="*/ 77821 h 1663429"/>
                <a:gd name="connsiteX88" fmla="*/ 778731 w 2603967"/>
                <a:gd name="connsiteY88" fmla="*/ 38910 h 1663429"/>
                <a:gd name="connsiteX89" fmla="*/ 876008 w 2603967"/>
                <a:gd name="connsiteY89" fmla="*/ 0 h 1663429"/>
                <a:gd name="connsiteX90" fmla="*/ 1012195 w 2603967"/>
                <a:gd name="connsiteY90" fmla="*/ 19455 h 1663429"/>
                <a:gd name="connsiteX91" fmla="*/ 1041378 w 2603967"/>
                <a:gd name="connsiteY91" fmla="*/ 38910 h 1663429"/>
                <a:gd name="connsiteX92" fmla="*/ 1060833 w 2603967"/>
                <a:gd name="connsiteY92" fmla="*/ 68093 h 1663429"/>
                <a:gd name="connsiteX93" fmla="*/ 1090016 w 2603967"/>
                <a:gd name="connsiteY93" fmla="*/ 87549 h 1663429"/>
                <a:gd name="connsiteX94" fmla="*/ 1158110 w 2603967"/>
                <a:gd name="connsiteY94" fmla="*/ 107004 h 166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603967" h="1663429">
                  <a:moveTo>
                    <a:pt x="1012195" y="145914"/>
                  </a:moveTo>
                  <a:cubicBezTo>
                    <a:pt x="1028408" y="136186"/>
                    <a:pt x="1044800" y="126752"/>
                    <a:pt x="1060833" y="116731"/>
                  </a:cubicBezTo>
                  <a:cubicBezTo>
                    <a:pt x="1070747" y="110535"/>
                    <a:pt x="1079332" y="102024"/>
                    <a:pt x="1090016" y="97276"/>
                  </a:cubicBezTo>
                  <a:cubicBezTo>
                    <a:pt x="1108756" y="88947"/>
                    <a:pt x="1128663" y="83455"/>
                    <a:pt x="1148382" y="77821"/>
                  </a:cubicBezTo>
                  <a:cubicBezTo>
                    <a:pt x="1223430" y="56379"/>
                    <a:pt x="1221185" y="59083"/>
                    <a:pt x="1294297" y="48638"/>
                  </a:cubicBezTo>
                  <a:cubicBezTo>
                    <a:pt x="1333208" y="51881"/>
                    <a:pt x="1372415" y="52574"/>
                    <a:pt x="1411029" y="58366"/>
                  </a:cubicBezTo>
                  <a:cubicBezTo>
                    <a:pt x="1437472" y="62332"/>
                    <a:pt x="1488850" y="77821"/>
                    <a:pt x="1488850" y="77821"/>
                  </a:cubicBezTo>
                  <a:cubicBezTo>
                    <a:pt x="1498578" y="84306"/>
                    <a:pt x="1507576" y="92048"/>
                    <a:pt x="1518033" y="97276"/>
                  </a:cubicBezTo>
                  <a:cubicBezTo>
                    <a:pt x="1533651" y="105085"/>
                    <a:pt x="1551510" y="108068"/>
                    <a:pt x="1566671" y="116731"/>
                  </a:cubicBezTo>
                  <a:cubicBezTo>
                    <a:pt x="1574634" y="121281"/>
                    <a:pt x="1578965" y="130458"/>
                    <a:pt x="1586127" y="136187"/>
                  </a:cubicBezTo>
                  <a:cubicBezTo>
                    <a:pt x="1595256" y="143490"/>
                    <a:pt x="1605582" y="149157"/>
                    <a:pt x="1615310" y="155642"/>
                  </a:cubicBezTo>
                  <a:cubicBezTo>
                    <a:pt x="1667190" y="233463"/>
                    <a:pt x="1599097" y="139429"/>
                    <a:pt x="1663948" y="204280"/>
                  </a:cubicBezTo>
                  <a:cubicBezTo>
                    <a:pt x="1672215" y="212547"/>
                    <a:pt x="1676100" y="224334"/>
                    <a:pt x="1683403" y="233463"/>
                  </a:cubicBezTo>
                  <a:cubicBezTo>
                    <a:pt x="1695467" y="248543"/>
                    <a:pt x="1715188" y="263947"/>
                    <a:pt x="1732042" y="272374"/>
                  </a:cubicBezTo>
                  <a:cubicBezTo>
                    <a:pt x="1757287" y="284997"/>
                    <a:pt x="1794677" y="286846"/>
                    <a:pt x="1819591" y="291829"/>
                  </a:cubicBezTo>
                  <a:cubicBezTo>
                    <a:pt x="1832701" y="294451"/>
                    <a:pt x="1845182" y="300399"/>
                    <a:pt x="1858501" y="301557"/>
                  </a:cubicBezTo>
                  <a:cubicBezTo>
                    <a:pt x="1919963" y="306902"/>
                    <a:pt x="1981718" y="308042"/>
                    <a:pt x="2043327" y="311285"/>
                  </a:cubicBezTo>
                  <a:cubicBezTo>
                    <a:pt x="2062782" y="314527"/>
                    <a:pt x="2082439" y="316733"/>
                    <a:pt x="2101693" y="321012"/>
                  </a:cubicBezTo>
                  <a:cubicBezTo>
                    <a:pt x="2111703" y="323236"/>
                    <a:pt x="2121017" y="327923"/>
                    <a:pt x="2130876" y="330740"/>
                  </a:cubicBezTo>
                  <a:cubicBezTo>
                    <a:pt x="2143731" y="334413"/>
                    <a:pt x="2156816" y="337225"/>
                    <a:pt x="2169786" y="340468"/>
                  </a:cubicBezTo>
                  <a:cubicBezTo>
                    <a:pt x="2173029" y="366408"/>
                    <a:pt x="2174837" y="392568"/>
                    <a:pt x="2179514" y="418289"/>
                  </a:cubicBezTo>
                  <a:cubicBezTo>
                    <a:pt x="2181348" y="428377"/>
                    <a:pt x="2187231" y="437417"/>
                    <a:pt x="2189242" y="447472"/>
                  </a:cubicBezTo>
                  <a:cubicBezTo>
                    <a:pt x="2193739" y="469955"/>
                    <a:pt x="2193813" y="493225"/>
                    <a:pt x="2198969" y="515566"/>
                  </a:cubicBezTo>
                  <a:cubicBezTo>
                    <a:pt x="2203580" y="535548"/>
                    <a:pt x="2218425" y="573931"/>
                    <a:pt x="2218425" y="573931"/>
                  </a:cubicBezTo>
                  <a:cubicBezTo>
                    <a:pt x="2220944" y="601645"/>
                    <a:pt x="2210983" y="680820"/>
                    <a:pt x="2247608" y="710119"/>
                  </a:cubicBezTo>
                  <a:cubicBezTo>
                    <a:pt x="2255615" y="716524"/>
                    <a:pt x="2267063" y="716604"/>
                    <a:pt x="2276791" y="719846"/>
                  </a:cubicBezTo>
                  <a:cubicBezTo>
                    <a:pt x="2286519" y="726331"/>
                    <a:pt x="2295823" y="733501"/>
                    <a:pt x="2305974" y="739302"/>
                  </a:cubicBezTo>
                  <a:cubicBezTo>
                    <a:pt x="2334110" y="755380"/>
                    <a:pt x="2363201" y="766842"/>
                    <a:pt x="2393522" y="778212"/>
                  </a:cubicBezTo>
                  <a:cubicBezTo>
                    <a:pt x="2432666" y="792891"/>
                    <a:pt x="2442043" y="787824"/>
                    <a:pt x="2481071" y="826851"/>
                  </a:cubicBezTo>
                  <a:cubicBezTo>
                    <a:pt x="2546247" y="892025"/>
                    <a:pt x="2516989" y="856409"/>
                    <a:pt x="2568620" y="933855"/>
                  </a:cubicBezTo>
                  <a:lnTo>
                    <a:pt x="2588076" y="963038"/>
                  </a:lnTo>
                  <a:cubicBezTo>
                    <a:pt x="2609928" y="1028600"/>
                    <a:pt x="2608590" y="1012164"/>
                    <a:pt x="2588076" y="1128408"/>
                  </a:cubicBezTo>
                  <a:cubicBezTo>
                    <a:pt x="2586044" y="1139921"/>
                    <a:pt x="2577602" y="1150106"/>
                    <a:pt x="2568620" y="1157591"/>
                  </a:cubicBezTo>
                  <a:cubicBezTo>
                    <a:pt x="2543703" y="1178355"/>
                    <a:pt x="2519851" y="1177835"/>
                    <a:pt x="2490799" y="1186774"/>
                  </a:cubicBezTo>
                  <a:cubicBezTo>
                    <a:pt x="2490704" y="1186803"/>
                    <a:pt x="2400039" y="1217028"/>
                    <a:pt x="2374067" y="1225685"/>
                  </a:cubicBezTo>
                  <a:cubicBezTo>
                    <a:pt x="2364339" y="1228927"/>
                    <a:pt x="2355035" y="1233962"/>
                    <a:pt x="2344884" y="1235412"/>
                  </a:cubicBezTo>
                  <a:lnTo>
                    <a:pt x="2276791" y="1245140"/>
                  </a:lnTo>
                  <a:cubicBezTo>
                    <a:pt x="2267063" y="1248383"/>
                    <a:pt x="2257697" y="1253034"/>
                    <a:pt x="2247608" y="1254868"/>
                  </a:cubicBezTo>
                  <a:cubicBezTo>
                    <a:pt x="2198303" y="1263832"/>
                    <a:pt x="2095380" y="1270796"/>
                    <a:pt x="2053054" y="1274323"/>
                  </a:cubicBezTo>
                  <a:cubicBezTo>
                    <a:pt x="2035614" y="1280136"/>
                    <a:pt x="1996981" y="1291486"/>
                    <a:pt x="1984961" y="1303506"/>
                  </a:cubicBezTo>
                  <a:cubicBezTo>
                    <a:pt x="1968427" y="1320040"/>
                    <a:pt x="1959020" y="1342417"/>
                    <a:pt x="1946050" y="1361872"/>
                  </a:cubicBezTo>
                  <a:lnTo>
                    <a:pt x="1926595" y="1391055"/>
                  </a:lnTo>
                  <a:lnTo>
                    <a:pt x="1907139" y="1420238"/>
                  </a:lnTo>
                  <a:cubicBezTo>
                    <a:pt x="1899228" y="1443973"/>
                    <a:pt x="1896814" y="1459747"/>
                    <a:pt x="1877957" y="1478604"/>
                  </a:cubicBezTo>
                  <a:cubicBezTo>
                    <a:pt x="1869690" y="1486871"/>
                    <a:pt x="1858502" y="1491574"/>
                    <a:pt x="1848774" y="1498059"/>
                  </a:cubicBezTo>
                  <a:cubicBezTo>
                    <a:pt x="1835288" y="1516040"/>
                    <a:pt x="1810732" y="1552604"/>
                    <a:pt x="1790408" y="1566153"/>
                  </a:cubicBezTo>
                  <a:cubicBezTo>
                    <a:pt x="1772309" y="1578219"/>
                    <a:pt x="1751138" y="1584920"/>
                    <a:pt x="1732042" y="1595336"/>
                  </a:cubicBezTo>
                  <a:cubicBezTo>
                    <a:pt x="1715443" y="1604390"/>
                    <a:pt x="1701172" y="1618058"/>
                    <a:pt x="1683403" y="1624519"/>
                  </a:cubicBezTo>
                  <a:cubicBezTo>
                    <a:pt x="1664867" y="1631259"/>
                    <a:pt x="1644378" y="1630378"/>
                    <a:pt x="1625037" y="1634246"/>
                  </a:cubicBezTo>
                  <a:cubicBezTo>
                    <a:pt x="1583154" y="1642623"/>
                    <a:pt x="1580297" y="1646306"/>
                    <a:pt x="1537488" y="1663429"/>
                  </a:cubicBezTo>
                  <a:lnTo>
                    <a:pt x="1060833" y="1653702"/>
                  </a:lnTo>
                  <a:cubicBezTo>
                    <a:pt x="1026035" y="1650753"/>
                    <a:pt x="995982" y="1627761"/>
                    <a:pt x="963557" y="1614791"/>
                  </a:cubicBezTo>
                  <a:cubicBezTo>
                    <a:pt x="905408" y="1591531"/>
                    <a:pt x="931477" y="1600856"/>
                    <a:pt x="885735" y="1585608"/>
                  </a:cubicBezTo>
                  <a:cubicBezTo>
                    <a:pt x="866280" y="1566153"/>
                    <a:pt x="842631" y="1550135"/>
                    <a:pt x="827369" y="1527242"/>
                  </a:cubicBezTo>
                  <a:cubicBezTo>
                    <a:pt x="804537" y="1492993"/>
                    <a:pt x="783957" y="1467350"/>
                    <a:pt x="769003" y="1429966"/>
                  </a:cubicBezTo>
                  <a:cubicBezTo>
                    <a:pt x="749257" y="1380602"/>
                    <a:pt x="749589" y="1371805"/>
                    <a:pt x="739820" y="1322961"/>
                  </a:cubicBezTo>
                  <a:cubicBezTo>
                    <a:pt x="644766" y="1354647"/>
                    <a:pt x="659957" y="1353425"/>
                    <a:pt x="477174" y="1322961"/>
                  </a:cubicBezTo>
                  <a:cubicBezTo>
                    <a:pt x="454110" y="1319117"/>
                    <a:pt x="441492" y="1289722"/>
                    <a:pt x="418808" y="1284051"/>
                  </a:cubicBezTo>
                  <a:lnTo>
                    <a:pt x="379897" y="1274323"/>
                  </a:lnTo>
                  <a:cubicBezTo>
                    <a:pt x="366927" y="1264595"/>
                    <a:pt x="354179" y="1254563"/>
                    <a:pt x="340986" y="1245140"/>
                  </a:cubicBezTo>
                  <a:cubicBezTo>
                    <a:pt x="331472" y="1238345"/>
                    <a:pt x="320784" y="1233169"/>
                    <a:pt x="311803" y="1225685"/>
                  </a:cubicBezTo>
                  <a:cubicBezTo>
                    <a:pt x="202787" y="1134839"/>
                    <a:pt x="354887" y="1249512"/>
                    <a:pt x="253437" y="1177046"/>
                  </a:cubicBezTo>
                  <a:cubicBezTo>
                    <a:pt x="240244" y="1167622"/>
                    <a:pt x="229659" y="1153683"/>
                    <a:pt x="214527" y="1147863"/>
                  </a:cubicBezTo>
                  <a:cubicBezTo>
                    <a:pt x="186625" y="1137131"/>
                    <a:pt x="156161" y="1134893"/>
                    <a:pt x="126978" y="1128408"/>
                  </a:cubicBezTo>
                  <a:cubicBezTo>
                    <a:pt x="114008" y="1118680"/>
                    <a:pt x="99531" y="1110689"/>
                    <a:pt x="88067" y="1099225"/>
                  </a:cubicBezTo>
                  <a:cubicBezTo>
                    <a:pt x="79800" y="1090958"/>
                    <a:pt x="76096" y="1079023"/>
                    <a:pt x="68612" y="1070042"/>
                  </a:cubicBezTo>
                  <a:cubicBezTo>
                    <a:pt x="59805" y="1059474"/>
                    <a:pt x="49157" y="1050587"/>
                    <a:pt x="39429" y="1040859"/>
                  </a:cubicBezTo>
                  <a:cubicBezTo>
                    <a:pt x="32944" y="1024646"/>
                    <a:pt x="27783" y="1007839"/>
                    <a:pt x="19974" y="992221"/>
                  </a:cubicBezTo>
                  <a:cubicBezTo>
                    <a:pt x="14745" y="981764"/>
                    <a:pt x="1296" y="974703"/>
                    <a:pt x="518" y="963038"/>
                  </a:cubicBezTo>
                  <a:cubicBezTo>
                    <a:pt x="-2079" y="924079"/>
                    <a:pt x="5684" y="885084"/>
                    <a:pt x="10246" y="846306"/>
                  </a:cubicBezTo>
                  <a:cubicBezTo>
                    <a:pt x="12178" y="829885"/>
                    <a:pt x="13461" y="812865"/>
                    <a:pt x="19974" y="797668"/>
                  </a:cubicBezTo>
                  <a:cubicBezTo>
                    <a:pt x="28877" y="776895"/>
                    <a:pt x="50632" y="774478"/>
                    <a:pt x="68612" y="768485"/>
                  </a:cubicBezTo>
                  <a:cubicBezTo>
                    <a:pt x="109479" y="645882"/>
                    <a:pt x="66921" y="769751"/>
                    <a:pt x="107522" y="661480"/>
                  </a:cubicBezTo>
                  <a:cubicBezTo>
                    <a:pt x="111122" y="651879"/>
                    <a:pt x="113650" y="641898"/>
                    <a:pt x="117250" y="632297"/>
                  </a:cubicBezTo>
                  <a:cubicBezTo>
                    <a:pt x="152145" y="539243"/>
                    <a:pt x="124352" y="620716"/>
                    <a:pt x="146433" y="554476"/>
                  </a:cubicBezTo>
                  <a:cubicBezTo>
                    <a:pt x="143190" y="499353"/>
                    <a:pt x="144166" y="443818"/>
                    <a:pt x="136705" y="389106"/>
                  </a:cubicBezTo>
                  <a:cubicBezTo>
                    <a:pt x="134346" y="371805"/>
                    <a:pt x="123217" y="356878"/>
                    <a:pt x="117250" y="340468"/>
                  </a:cubicBezTo>
                  <a:cubicBezTo>
                    <a:pt x="98305" y="288367"/>
                    <a:pt x="99681" y="289644"/>
                    <a:pt x="88067" y="243191"/>
                  </a:cubicBezTo>
                  <a:cubicBezTo>
                    <a:pt x="91310" y="217251"/>
                    <a:pt x="90283" y="190410"/>
                    <a:pt x="97795" y="165370"/>
                  </a:cubicBezTo>
                  <a:cubicBezTo>
                    <a:pt x="100905" y="155003"/>
                    <a:pt x="140992" y="128877"/>
                    <a:pt x="146433" y="126459"/>
                  </a:cubicBezTo>
                  <a:cubicBezTo>
                    <a:pt x="165173" y="118130"/>
                    <a:pt x="185344" y="113489"/>
                    <a:pt x="204799" y="107004"/>
                  </a:cubicBezTo>
                  <a:cubicBezTo>
                    <a:pt x="246671" y="93047"/>
                    <a:pt x="224027" y="99765"/>
                    <a:pt x="272893" y="87549"/>
                  </a:cubicBezTo>
                  <a:cubicBezTo>
                    <a:pt x="306398" y="90595"/>
                    <a:pt x="377558" y="91535"/>
                    <a:pt x="418808" y="107004"/>
                  </a:cubicBezTo>
                  <a:cubicBezTo>
                    <a:pt x="432386" y="112096"/>
                    <a:pt x="444390" y="120747"/>
                    <a:pt x="457718" y="126459"/>
                  </a:cubicBezTo>
                  <a:cubicBezTo>
                    <a:pt x="467143" y="130498"/>
                    <a:pt x="477173" y="132944"/>
                    <a:pt x="486901" y="136187"/>
                  </a:cubicBezTo>
                  <a:cubicBezTo>
                    <a:pt x="535539" y="132944"/>
                    <a:pt x="585395" y="137750"/>
                    <a:pt x="632816" y="126459"/>
                  </a:cubicBezTo>
                  <a:cubicBezTo>
                    <a:pt x="655562" y="121043"/>
                    <a:pt x="669000" y="94943"/>
                    <a:pt x="691182" y="87549"/>
                  </a:cubicBezTo>
                  <a:cubicBezTo>
                    <a:pt x="700910" y="84306"/>
                    <a:pt x="711402" y="82801"/>
                    <a:pt x="720365" y="77821"/>
                  </a:cubicBezTo>
                  <a:cubicBezTo>
                    <a:pt x="740805" y="66465"/>
                    <a:pt x="756548" y="46304"/>
                    <a:pt x="778731" y="38910"/>
                  </a:cubicBezTo>
                  <a:cubicBezTo>
                    <a:pt x="850854" y="14869"/>
                    <a:pt x="818754" y="28626"/>
                    <a:pt x="876008" y="0"/>
                  </a:cubicBezTo>
                  <a:cubicBezTo>
                    <a:pt x="903354" y="2486"/>
                    <a:pt x="974765" y="740"/>
                    <a:pt x="1012195" y="19455"/>
                  </a:cubicBezTo>
                  <a:cubicBezTo>
                    <a:pt x="1022652" y="24683"/>
                    <a:pt x="1031650" y="32425"/>
                    <a:pt x="1041378" y="38910"/>
                  </a:cubicBezTo>
                  <a:cubicBezTo>
                    <a:pt x="1047863" y="48638"/>
                    <a:pt x="1052566" y="59826"/>
                    <a:pt x="1060833" y="68093"/>
                  </a:cubicBezTo>
                  <a:cubicBezTo>
                    <a:pt x="1069100" y="76360"/>
                    <a:pt x="1079332" y="82801"/>
                    <a:pt x="1090016" y="87549"/>
                  </a:cubicBezTo>
                  <a:cubicBezTo>
                    <a:pt x="1136097" y="108029"/>
                    <a:pt x="1130303" y="107004"/>
                    <a:pt x="1158110" y="107004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4766770" y="4606006"/>
              <a:ext cx="1386055" cy="76741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矿山</a:t>
              </a:r>
            </a:p>
          </p:txBody>
        </p:sp>
        <p:sp>
          <p:nvSpPr>
            <p:cNvPr id="28" name="椭圆 27"/>
            <p:cNvSpPr/>
            <p:nvPr/>
          </p:nvSpPr>
          <p:spPr>
            <a:xfrm>
              <a:off x="4700697" y="5229091"/>
              <a:ext cx="1890072" cy="76709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1992817" y="2585745"/>
              <a:ext cx="1386055" cy="76741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矿渣充填</a:t>
              </a:r>
            </a:p>
          </p:txBody>
        </p:sp>
        <p:cxnSp>
          <p:nvCxnSpPr>
            <p:cNvPr id="31" name="曲线连接符 30"/>
            <p:cNvCxnSpPr/>
            <p:nvPr/>
          </p:nvCxnSpPr>
          <p:spPr>
            <a:xfrm rot="5400000" flipH="1" flipV="1">
              <a:off x="6217430" y="3811543"/>
              <a:ext cx="1389890" cy="1162156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矩形 31"/>
            <p:cNvSpPr/>
            <p:nvPr/>
          </p:nvSpPr>
          <p:spPr>
            <a:xfrm>
              <a:off x="7223415" y="2247474"/>
              <a:ext cx="512577" cy="3324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矿石</a:t>
              </a:r>
            </a:p>
          </p:txBody>
        </p:sp>
        <p:cxnSp>
          <p:nvCxnSpPr>
            <p:cNvPr id="34" name="曲线连接符 33"/>
            <p:cNvCxnSpPr>
              <a:stCxn id="29" idx="2"/>
            </p:cNvCxnSpPr>
            <p:nvPr/>
          </p:nvCxnSpPr>
          <p:spPr>
            <a:xfrm rot="16200000" flipH="1">
              <a:off x="2626941" y="3412059"/>
              <a:ext cx="2020261" cy="1902453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直接箭头连接符 9"/>
            <p:cNvCxnSpPr/>
            <p:nvPr/>
          </p:nvCxnSpPr>
          <p:spPr>
            <a:xfrm flipV="1">
              <a:off x="2077739" y="2413717"/>
              <a:ext cx="0" cy="14529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接箭头连接符 16"/>
            <p:cNvCxnSpPr/>
            <p:nvPr/>
          </p:nvCxnSpPr>
          <p:spPr>
            <a:xfrm>
              <a:off x="2077739" y="3873602"/>
              <a:ext cx="0" cy="16761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椭圆 35"/>
            <p:cNvSpPr/>
            <p:nvPr/>
          </p:nvSpPr>
          <p:spPr>
            <a:xfrm>
              <a:off x="7091246" y="2800513"/>
              <a:ext cx="311496" cy="297805"/>
            </a:xfrm>
            <a:prstGeom prst="ellipse">
              <a:avLst/>
            </a:prstGeom>
            <a:solidFill>
              <a:srgbClr val="857A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7351454" y="2949415"/>
              <a:ext cx="311496" cy="297805"/>
            </a:xfrm>
            <a:prstGeom prst="ellipse">
              <a:avLst/>
            </a:prstGeom>
            <a:solidFill>
              <a:srgbClr val="857A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7002872" y="3060269"/>
              <a:ext cx="311496" cy="297805"/>
            </a:xfrm>
            <a:prstGeom prst="ellipse">
              <a:avLst/>
            </a:prstGeom>
            <a:solidFill>
              <a:srgbClr val="857A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7479704" y="2637070"/>
              <a:ext cx="311496" cy="297805"/>
            </a:xfrm>
            <a:prstGeom prst="ellipse">
              <a:avLst/>
            </a:prstGeom>
            <a:solidFill>
              <a:srgbClr val="857A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7635452" y="3036391"/>
              <a:ext cx="311496" cy="297805"/>
            </a:xfrm>
            <a:prstGeom prst="ellipse">
              <a:avLst/>
            </a:prstGeom>
            <a:solidFill>
              <a:srgbClr val="857A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7337705" y="3260802"/>
              <a:ext cx="311496" cy="297805"/>
            </a:xfrm>
            <a:prstGeom prst="ellipse">
              <a:avLst/>
            </a:prstGeom>
            <a:solidFill>
              <a:srgbClr val="857A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右箭头 45"/>
            <p:cNvSpPr/>
            <p:nvPr/>
          </p:nvSpPr>
          <p:spPr>
            <a:xfrm>
              <a:off x="8050252" y="2940408"/>
              <a:ext cx="515566" cy="239721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8479756" y="2543107"/>
              <a:ext cx="62616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有用金属</a:t>
              </a:r>
            </a:p>
          </p:txBody>
        </p:sp>
        <p:cxnSp>
          <p:nvCxnSpPr>
            <p:cNvPr id="52" name="直接连接符 51"/>
            <p:cNvCxnSpPr/>
            <p:nvPr/>
          </p:nvCxnSpPr>
          <p:spPr>
            <a:xfrm flipV="1">
              <a:off x="8308035" y="1780162"/>
              <a:ext cx="0" cy="11692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肘形连接符 53"/>
            <p:cNvCxnSpPr>
              <a:endCxn id="29" idx="0"/>
            </p:cNvCxnSpPr>
            <p:nvPr/>
          </p:nvCxnSpPr>
          <p:spPr>
            <a:xfrm rot="10800000" flipV="1">
              <a:off x="2685845" y="1780161"/>
              <a:ext cx="5622190" cy="80558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93720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F7BA16E-CF3C-8048-B47E-8A1FB91F63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20" y="1181718"/>
            <a:ext cx="5507560" cy="3390282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5243209" y="1011677"/>
            <a:ext cx="778212" cy="241732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890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4200</TotalTime>
  <Words>88</Words>
  <Application>Microsoft Macintosh PowerPoint</Application>
  <PresentationFormat>宽屏</PresentationFormat>
  <Paragraphs>38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He Runzi</dc:creator>
  <cp:lastModifiedBy>袁 兆麟</cp:lastModifiedBy>
  <cp:revision>23</cp:revision>
  <dcterms:created xsi:type="dcterms:W3CDTF">2018-10-31T02:11:30Z</dcterms:created>
  <dcterms:modified xsi:type="dcterms:W3CDTF">2019-03-18T20:21:48Z</dcterms:modified>
</cp:coreProperties>
</file>

<file path=docProps/thumbnail.jpeg>
</file>